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3" r:id="rId3"/>
    <p:sldId id="284" r:id="rId4"/>
    <p:sldId id="257" r:id="rId5"/>
    <p:sldId id="297" r:id="rId6"/>
    <p:sldId id="289" r:id="rId7"/>
    <p:sldId id="298" r:id="rId8"/>
    <p:sldId id="292" r:id="rId9"/>
    <p:sldId id="296" r:id="rId10"/>
    <p:sldId id="285" r:id="rId11"/>
    <p:sldId id="287" r:id="rId12"/>
    <p:sldId id="28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9" d="100"/>
          <a:sy n="69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9952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36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14/01/2020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hcz1aZ60k7w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unhcr.org/ibelo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0fSPVIgE8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0fSPVIgE8o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cz1aZ60k7w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Reduce Inequalities Lesson 4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Government actions on inequality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1835696" y="2852936"/>
            <a:ext cx="4973572" cy="11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PLAY Resistance to change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 smtClean="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Nike campaign: Do it Just</a:t>
            </a:r>
            <a:endParaRPr lang="en-GB" sz="2600" i="1" dirty="0" smtClean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1"/>
          <p:cNvSpPr txBox="1"/>
          <p:nvPr/>
        </p:nvSpPr>
        <p:spPr>
          <a:xfrm>
            <a:off x="107504" y="84326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GB" sz="18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Unit Lesson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4 Government Actions on Inequalities</a:t>
            </a:r>
            <a:endParaRPr lang="en-GB" sz="1600" b="1" dirty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99671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174638" y="971683"/>
            <a:ext cx="983348" cy="303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DURATION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331639" y="902668"/>
            <a:ext cx="4623183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Where does this lesson contribute to the school curriculum?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Citizenship</a:t>
            </a:r>
            <a:r>
              <a:rPr lang="en-GB" sz="10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 </a:t>
            </a: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Civil education</a:t>
            </a:r>
            <a:endParaRPr sz="1000" b="1" dirty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157986" y="1664101"/>
            <a:ext cx="4796837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TO WHICH SUBJECT IT IS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CONNECTED? Humanities- History</a:t>
            </a: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,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Geography, </a:t>
            </a:r>
            <a:r>
              <a:rPr lang="en-GB" sz="1000" b="1" dirty="0" smtClean="0"/>
              <a:t> </a:t>
            </a:r>
            <a:endParaRPr lang="en-GB" sz="1000" dirty="0"/>
          </a:p>
          <a:p>
            <a:r>
              <a:rPr lang="en-GB" sz="1000" dirty="0"/>
              <a:t> </a:t>
            </a:r>
            <a:r>
              <a:rPr lang="en-GB" sz="1000" b="1" dirty="0"/>
              <a:t>Cross Curricular links</a:t>
            </a:r>
            <a:r>
              <a:rPr lang="en-GB" sz="1000" dirty="0" smtClean="0"/>
              <a:t>:</a:t>
            </a:r>
            <a:endParaRPr sz="1000" b="1" dirty="0"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hour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36463" y="4684186"/>
            <a:ext cx="6005467" cy="1985173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en-GB" b="1" dirty="0"/>
              <a:t>Learning Focus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11868" y="881856"/>
            <a:ext cx="2880319" cy="34468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i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BIG </a:t>
            </a:r>
            <a:r>
              <a:rPr lang="en-GB" sz="1000" b="1" i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IDEAS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US" sz="1200" b="1" dirty="0"/>
              <a:t>Big Idea </a:t>
            </a:r>
            <a:r>
              <a:rPr lang="en-US" sz="1200" b="1" dirty="0" smtClean="0"/>
              <a:t>7 </a:t>
            </a:r>
            <a:r>
              <a:rPr lang="en-US" sz="1200" b="1" dirty="0">
                <a:solidFill>
                  <a:srgbClr val="FF0000"/>
                </a:solidFill>
              </a:rPr>
              <a:t>G</a:t>
            </a:r>
            <a:r>
              <a:rPr lang="en-US" sz="1200" b="1" dirty="0" smtClean="0">
                <a:solidFill>
                  <a:srgbClr val="FF0000"/>
                </a:solidFill>
              </a:rPr>
              <a:t>overnment action in inequality</a:t>
            </a:r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200" dirty="0"/>
              <a:t>The world is a dangerous place, not because of those who do evil, but because of those who look on and do nothing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781503" cy="1515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400" dirty="0"/>
              <a:t>Know and understand what it means “</a:t>
            </a:r>
            <a:r>
              <a:rPr lang="en-GB" sz="1400" b="1" dirty="0"/>
              <a:t>government actions</a:t>
            </a:r>
            <a:r>
              <a:rPr lang="en-GB" sz="1400" dirty="0"/>
              <a:t>” and to be ‘</a:t>
            </a:r>
            <a:r>
              <a:rPr lang="en-GB" sz="1400" b="1" dirty="0"/>
              <a:t>resistant to change</a:t>
            </a:r>
            <a:r>
              <a:rPr lang="en-GB" sz="1400" dirty="0"/>
              <a:t>”</a:t>
            </a:r>
          </a:p>
          <a:p>
            <a:r>
              <a:rPr lang="en-GB" sz="1400" dirty="0"/>
              <a:t>Reflect on the strategies to overcome resistance</a:t>
            </a:r>
          </a:p>
          <a:p>
            <a:r>
              <a:rPr lang="en-GB" sz="1400" dirty="0"/>
              <a:t>Identify their role of change makers in bringing government actions</a:t>
            </a:r>
          </a:p>
          <a:p>
            <a:r>
              <a:rPr lang="en-GB" sz="1400" dirty="0"/>
              <a:t>Use skills in group work: sharing, listening, questioning, planning and performing</a:t>
            </a:r>
          </a:p>
          <a:p>
            <a:pPr>
              <a:buNone/>
            </a:pPr>
            <a:endParaRPr lang="en-GB" sz="1400" b="1" dirty="0" smtClean="0"/>
          </a:p>
          <a:p>
            <a:pPr>
              <a:buNone/>
            </a:pPr>
            <a:endParaRPr lang="en-GB" sz="1400" b="1" dirty="0"/>
          </a:p>
          <a:p>
            <a:pPr>
              <a:buNone/>
            </a:pPr>
            <a:endParaRPr lang="en-GB" sz="1400" b="1" dirty="0" smtClean="0"/>
          </a:p>
          <a:p>
            <a:pPr>
              <a:buNone/>
            </a:pPr>
            <a:r>
              <a:rPr lang="en-GB" sz="1400" b="1" dirty="0" smtClean="0"/>
              <a:t>Sustainable </a:t>
            </a:r>
            <a:r>
              <a:rPr lang="en-GB" sz="1400" b="1" dirty="0"/>
              <a:t>Development Goals </a:t>
            </a:r>
            <a:r>
              <a:rPr lang="en-GB" sz="1400" dirty="0"/>
              <a:t>focus:</a:t>
            </a:r>
          </a:p>
          <a:p>
            <a:r>
              <a:rPr lang="en-GB" sz="1400" dirty="0"/>
              <a:t>10.2    By 2030, empower and promote the social, economic and political inclusion of all, irrespective of age, sex, disability, race, ethnicity, origin, religion or economic or other status </a:t>
            </a: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0" y="198447"/>
            <a:ext cx="7255688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INEQUALITIES </a:t>
            </a: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     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 </a:t>
            </a:r>
            <a:r>
              <a:rPr lang="en-GB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Government action on inequality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Session</a:t>
            </a:r>
            <a:endParaRPr sz="1800" dirty="0">
              <a:solidFill>
                <a:srgbClr val="A98278"/>
              </a:solidFill>
              <a:sym typeface="Arial"/>
            </a:endParaRPr>
          </a:p>
          <a:p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 Lesson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4 </a:t>
            </a:r>
            <a:r>
              <a:rPr lang="en-GB" dirty="0" smtClean="0">
                <a:sym typeface="Prompt"/>
              </a:rPr>
              <a:t>Campaign preparation</a:t>
            </a:r>
            <a:endParaRPr lang="en-GB" dirty="0"/>
          </a:p>
          <a:p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Themes</a:t>
            </a:r>
            <a:r>
              <a:rPr lang="en-GB" dirty="0" smtClean="0"/>
              <a:t>: </a:t>
            </a:r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98022" y="2413058"/>
            <a:ext cx="51439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Title: </a:t>
            </a:r>
            <a:r>
              <a:rPr lang="en-GB" sz="1400" dirty="0" smtClean="0"/>
              <a:t>Leave no one behind Campaign</a:t>
            </a:r>
            <a:endParaRPr lang="en-GB" sz="14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234914" y="4418060"/>
            <a:ext cx="2805399" cy="1631216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0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Resources</a:t>
            </a:r>
          </a:p>
          <a:p>
            <a:endParaRPr lang="en-US" sz="1000" dirty="0"/>
          </a:p>
          <a:p>
            <a:pPr lvl="1"/>
            <a:r>
              <a:rPr lang="en-GB" sz="1000" b="1" dirty="0"/>
              <a:t>Session 5 PowerPoint Slides Planning map</a:t>
            </a:r>
            <a:endParaRPr lang="en-US" sz="1000" dirty="0"/>
          </a:p>
          <a:p>
            <a:pPr lvl="0"/>
            <a:r>
              <a:rPr lang="en-GB" sz="1000" dirty="0"/>
              <a:t>Working wall / Board, to gather ideas</a:t>
            </a:r>
            <a:endParaRPr lang="en-US" sz="1000" dirty="0"/>
          </a:p>
          <a:p>
            <a:pPr lvl="0"/>
            <a:r>
              <a:rPr lang="en-GB" sz="1000" dirty="0"/>
              <a:t>Planning map</a:t>
            </a:r>
            <a:endParaRPr lang="en-US" sz="1000" dirty="0"/>
          </a:p>
          <a:p>
            <a:r>
              <a:rPr lang="en-US" sz="1000" dirty="0"/>
              <a:t>5.3 What does it mean to participate in a public action? Video on Resistance to change: </a:t>
            </a:r>
            <a:r>
              <a:rPr lang="en-GB" sz="1000" u="sng" dirty="0">
                <a:hlinkClick r:id="rId4"/>
              </a:rPr>
              <a:t>https://www.youtube.com/watch?v=hcz1aZ60k7w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60239" y="628725"/>
            <a:ext cx="8816529" cy="16481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 smtClean="0"/>
              <a:t>First Thoughts</a:t>
            </a:r>
            <a:r>
              <a:rPr lang="en-GB" sz="1200" b="1" dirty="0" smtClean="0"/>
              <a:t> 15 Minutes.  	</a:t>
            </a:r>
            <a:r>
              <a:rPr lang="en-GB" sz="1200" b="1" i="1" dirty="0" smtClean="0"/>
              <a:t>How do you you’re left behind?</a:t>
            </a:r>
            <a:endParaRPr lang="en-GB" sz="1200" dirty="0" smtClean="0"/>
          </a:p>
          <a:p>
            <a:r>
              <a:rPr lang="en-GB" sz="1200" b="1" dirty="0" smtClean="0"/>
              <a:t>T explain:</a:t>
            </a:r>
            <a:r>
              <a:rPr lang="en-GB" sz="1200" dirty="0" smtClean="0"/>
              <a:t> What it means </a:t>
            </a:r>
            <a:r>
              <a:rPr lang="en-GB" sz="1200" dirty="0"/>
              <a:t>to be ‘</a:t>
            </a:r>
            <a:r>
              <a:rPr lang="en-GB" sz="1200" b="1" dirty="0"/>
              <a:t>not to leave anyone behind</a:t>
            </a:r>
            <a:r>
              <a:rPr lang="en-GB" sz="1200" dirty="0" smtClean="0"/>
              <a:t>”. Reflect </a:t>
            </a:r>
            <a:r>
              <a:rPr lang="en-GB" sz="1200" dirty="0"/>
              <a:t>on the factors of isolation and lack of opportunities</a:t>
            </a:r>
          </a:p>
          <a:p>
            <a:r>
              <a:rPr lang="en-GB" sz="1200" dirty="0"/>
              <a:t>Identify their role of change makers</a:t>
            </a:r>
          </a:p>
          <a:p>
            <a:r>
              <a:rPr lang="en-GB" sz="1200" b="1" dirty="0" smtClean="0"/>
              <a:t>Activity:</a:t>
            </a:r>
            <a:endParaRPr lang="en-GB" sz="1200" dirty="0" smtClean="0"/>
          </a:p>
          <a:p>
            <a:r>
              <a:rPr lang="en-GB" sz="1200" dirty="0" smtClean="0"/>
              <a:t>Create a</a:t>
            </a:r>
            <a:r>
              <a:rPr lang="en-GB" sz="1200" b="1" dirty="0" smtClean="0"/>
              <a:t> list of all dimensions where people may be left behind other people</a:t>
            </a:r>
            <a:r>
              <a:rPr lang="en-GB" sz="1200" dirty="0" smtClean="0"/>
              <a:t>. </a:t>
            </a:r>
            <a:r>
              <a:rPr lang="en-GB" sz="1200" b="1" dirty="0" smtClean="0"/>
              <a:t>slide 5</a:t>
            </a:r>
            <a:endParaRPr lang="en-GB" sz="1200" dirty="0" smtClean="0"/>
          </a:p>
          <a:p>
            <a:r>
              <a:rPr lang="en-GB" sz="1200" i="1" dirty="0" smtClean="0"/>
              <a:t>Possible </a:t>
            </a:r>
            <a:r>
              <a:rPr lang="en-GB" sz="1200" i="1" dirty="0"/>
              <a:t>responses to evidence I </a:t>
            </a:r>
            <a:r>
              <a:rPr lang="en-GB" sz="1200" i="1" dirty="0" smtClean="0"/>
              <a:t>‘leave others behind’:</a:t>
            </a:r>
            <a:endParaRPr lang="en-GB" sz="1200" dirty="0"/>
          </a:p>
          <a:p>
            <a:r>
              <a:rPr lang="en-US" sz="1200" b="1" dirty="0" smtClean="0"/>
              <a:t>lack </a:t>
            </a:r>
            <a:r>
              <a:rPr lang="en-US" sz="1200" b="1" dirty="0"/>
              <a:t>of access to </a:t>
            </a:r>
            <a:r>
              <a:rPr lang="en-US" sz="1200" b="1" dirty="0" smtClean="0"/>
              <a:t>healthcare (vaccines)</a:t>
            </a:r>
            <a:r>
              <a:rPr lang="en-GB" sz="1200" b="1" dirty="0" smtClean="0"/>
              <a:t>, lack of clean environment (carbon emissions), lack of education, lack of social services, </a:t>
            </a:r>
            <a:r>
              <a:rPr lang="en-GB" sz="1200" b="1" dirty="0" err="1"/>
              <a:t>etc</a:t>
            </a:r>
            <a:endParaRPr lang="en-GB" sz="1200" dirty="0"/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US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Reducing Inequalities// Teaching Learning Unit Lesson </a:t>
            </a:r>
            <a:r>
              <a:rPr lang="en-US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4 </a:t>
            </a:r>
            <a:endParaRPr lang="en-US" sz="1400" b="1" dirty="0" smtClean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r>
              <a:rPr lang="en-US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Government actions on inequality</a:t>
            </a:r>
            <a:endParaRPr lang="en-US"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263;p33"/>
          <p:cNvSpPr txBox="1"/>
          <p:nvPr/>
        </p:nvSpPr>
        <p:spPr>
          <a:xfrm>
            <a:off x="160239" y="2204864"/>
            <a:ext cx="8816529" cy="25639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/>
              <a:t>Exploration and Consolidation</a:t>
            </a:r>
            <a:r>
              <a:rPr lang="en-GB" sz="1200" b="1" dirty="0"/>
              <a:t> 20 minutes     </a:t>
            </a:r>
            <a:r>
              <a:rPr lang="en-GB" sz="1200" b="1" i="1" dirty="0" smtClean="0"/>
              <a:t>Government and citizen actions on inequalities</a:t>
            </a:r>
            <a:endParaRPr lang="en-GB" sz="1200" dirty="0"/>
          </a:p>
          <a:p>
            <a:r>
              <a:rPr lang="en-GB" sz="1200" dirty="0"/>
              <a:t> </a:t>
            </a:r>
            <a:r>
              <a:rPr lang="en-GB" sz="1200" b="1" dirty="0" smtClean="0"/>
              <a:t>T Explains</a:t>
            </a:r>
            <a:r>
              <a:rPr lang="en-GB" sz="1200" dirty="0" smtClean="0"/>
              <a:t> that there are many types of activities children can do. Children may explore them in groups </a:t>
            </a:r>
            <a:r>
              <a:rPr lang="en-GB" sz="1200" b="1" dirty="0" smtClean="0"/>
              <a:t>Slides 7-10</a:t>
            </a:r>
          </a:p>
          <a:p>
            <a:endParaRPr lang="en-GB" sz="1200" b="1" dirty="0" smtClean="0"/>
          </a:p>
          <a:p>
            <a:r>
              <a:rPr lang="en-GB" sz="1200" b="1" dirty="0" smtClean="0"/>
              <a:t>Feedback and discussion can come after every video (good example)</a:t>
            </a:r>
            <a:endParaRPr lang="en-GB" sz="1200" b="1" dirty="0"/>
          </a:p>
          <a:p>
            <a:endParaRPr lang="en-GB" sz="1200" dirty="0" smtClean="0"/>
          </a:p>
          <a:p>
            <a:r>
              <a:rPr lang="en-GB" sz="1200" dirty="0"/>
              <a:t> </a:t>
            </a:r>
            <a:r>
              <a:rPr lang="en-GB" sz="1200" b="1" dirty="0"/>
              <a:t> </a:t>
            </a:r>
            <a:r>
              <a:rPr lang="en-GB" sz="1200" b="1" dirty="0" smtClean="0"/>
              <a:t>Read </a:t>
            </a:r>
            <a:r>
              <a:rPr lang="en-GB" sz="1200" dirty="0"/>
              <a:t>from the </a:t>
            </a:r>
            <a:r>
              <a:rPr lang="en-GB" sz="1200" dirty="0" smtClean="0"/>
              <a:t>‘</a:t>
            </a:r>
            <a:r>
              <a:rPr lang="en-US" sz="1200" dirty="0"/>
              <a:t>What does it mean to leave no one behind</a:t>
            </a:r>
            <a:r>
              <a:rPr lang="en-US" sz="1200" dirty="0" smtClean="0"/>
              <a:t>? A </a:t>
            </a:r>
            <a:r>
              <a:rPr lang="en-US" sz="1200" dirty="0"/>
              <a:t>framework for </a:t>
            </a:r>
            <a:r>
              <a:rPr lang="en-US" sz="1200" dirty="0" smtClean="0"/>
              <a:t>implementation”</a:t>
            </a:r>
            <a:endParaRPr lang="en-GB" sz="1200" dirty="0"/>
          </a:p>
          <a:p>
            <a:endParaRPr lang="en-GB" sz="1200" b="1" dirty="0" smtClean="0"/>
          </a:p>
          <a:p>
            <a:r>
              <a:rPr lang="en-GB" sz="1200" b="1" dirty="0" smtClean="0"/>
              <a:t>#LNOB </a:t>
            </a:r>
            <a:r>
              <a:rPr lang="en-GB" sz="1200" b="1" dirty="0"/>
              <a:t>campaign </a:t>
            </a:r>
            <a:r>
              <a:rPr lang="en-GB" sz="1200" dirty="0"/>
              <a:t>For information about how to get </a:t>
            </a:r>
            <a:r>
              <a:rPr lang="en-GB" sz="1200" dirty="0" smtClean="0"/>
              <a:t>involved, support or start one campaign, </a:t>
            </a:r>
            <a:r>
              <a:rPr lang="en-GB" sz="1200" dirty="0"/>
              <a:t>see </a:t>
            </a:r>
            <a:r>
              <a:rPr lang="en-GB" sz="1200" u="sng" dirty="0" smtClean="0">
                <a:hlinkClick r:id="rId4"/>
              </a:rPr>
              <a:t>the links </a:t>
            </a:r>
            <a:r>
              <a:rPr lang="en-GB" sz="1200" b="1" dirty="0" smtClean="0"/>
              <a:t>Slide 7 - 10</a:t>
            </a:r>
            <a:r>
              <a:rPr lang="en-GB" sz="1200" dirty="0" smtClean="0"/>
              <a:t> </a:t>
            </a:r>
            <a:endParaRPr lang="en-GB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What </a:t>
            </a:r>
            <a:r>
              <a:rPr lang="en-GB" sz="1200" dirty="0" smtClean="0"/>
              <a:t>could </a:t>
            </a:r>
            <a:r>
              <a:rPr lang="en-GB" sz="1200" dirty="0"/>
              <a:t>we do to support the </a:t>
            </a:r>
            <a:r>
              <a:rPr lang="en-GB" sz="1200" dirty="0" smtClean="0"/>
              <a:t>‘LNOB’ </a:t>
            </a:r>
            <a:r>
              <a:rPr lang="en-GB" sz="1200" dirty="0"/>
              <a:t>campaign?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Who </a:t>
            </a:r>
            <a:r>
              <a:rPr lang="en-GB" sz="1200" dirty="0"/>
              <a:t>might we ask to visit or speak to us about </a:t>
            </a:r>
            <a:r>
              <a:rPr lang="en-GB" sz="1200" dirty="0" smtClean="0"/>
              <a:t>campaign?</a:t>
            </a:r>
          </a:p>
        </p:txBody>
      </p:sp>
      <p:sp>
        <p:nvSpPr>
          <p:cNvPr id="8" name="Google Shape;260;p33"/>
          <p:cNvSpPr/>
          <p:nvPr/>
        </p:nvSpPr>
        <p:spPr>
          <a:xfrm>
            <a:off x="131896" y="4768782"/>
            <a:ext cx="8841449" cy="1576139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200" b="1" u="sng" dirty="0"/>
              <a:t>Conclusion and Reflection</a:t>
            </a:r>
            <a:r>
              <a:rPr lang="en-GB" sz="1200" b="1" dirty="0"/>
              <a:t> 5 minutes  	</a:t>
            </a:r>
            <a:r>
              <a:rPr lang="en-GB" sz="1200" b="1" i="1" dirty="0"/>
              <a:t>Thinking point</a:t>
            </a:r>
            <a:endParaRPr lang="en-GB" sz="1200" b="1" dirty="0"/>
          </a:p>
          <a:p>
            <a:r>
              <a:rPr lang="en-GB" sz="1200" dirty="0"/>
              <a:t>Reflect on all the ways that we know </a:t>
            </a:r>
            <a:r>
              <a:rPr lang="en-GB" sz="1200" dirty="0" smtClean="0"/>
              <a:t>are fair and equal to everyone – </a:t>
            </a:r>
            <a:r>
              <a:rPr lang="en-GB" sz="1200" dirty="0"/>
              <a:t>to </a:t>
            </a:r>
            <a:r>
              <a:rPr lang="en-GB" sz="1200" dirty="0" smtClean="0"/>
              <a:t>be free, </a:t>
            </a:r>
            <a:r>
              <a:rPr lang="en-GB" sz="1200" dirty="0"/>
              <a:t>to </a:t>
            </a:r>
            <a:r>
              <a:rPr lang="en-GB" sz="1200" dirty="0" smtClean="0"/>
              <a:t>have access to water and nature, </a:t>
            </a:r>
            <a:r>
              <a:rPr lang="en-GB" sz="1200" dirty="0"/>
              <a:t>to </a:t>
            </a:r>
            <a:r>
              <a:rPr lang="en-GB" sz="1200" dirty="0" smtClean="0"/>
              <a:t>primary education, </a:t>
            </a:r>
            <a:r>
              <a:rPr lang="en-GB" sz="1200" dirty="0"/>
              <a:t>to </a:t>
            </a:r>
            <a:r>
              <a:rPr lang="en-GB" sz="1200" dirty="0" smtClean="0"/>
              <a:t>public services – healthcare, protection, transport, our </a:t>
            </a:r>
            <a:r>
              <a:rPr lang="en-GB" sz="1200" dirty="0"/>
              <a:t>local community (such as our previous primary school) and to our country. </a:t>
            </a:r>
          </a:p>
          <a:p>
            <a:r>
              <a:rPr lang="en-GB" sz="1200" dirty="0"/>
              <a:t>These all help to create a sense of identify and safety – secure that we can get help such as health care, education, money; and no one can make us leave because we ‘do not belong to this country’.</a:t>
            </a:r>
          </a:p>
        </p:txBody>
      </p:sp>
    </p:spTree>
    <p:extLst>
      <p:ext uri="{BB962C8B-B14F-4D97-AF65-F5344CB8AC3E}">
        <p14:creationId xmlns:p14="http://schemas.microsoft.com/office/powerpoint/2010/main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7" y="908720"/>
            <a:ext cx="877302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3779912" y="1433662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Act 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 smtClean="0"/>
          </a:p>
          <a:p>
            <a:r>
              <a:rPr lang="en-GB" dirty="0" smtClean="0"/>
              <a:t>Migration takes place </a:t>
            </a:r>
            <a:r>
              <a:rPr lang="en-GB" b="1" i="1" dirty="0" smtClean="0"/>
              <a:t>internally </a:t>
            </a:r>
            <a:r>
              <a:rPr lang="en-GB" dirty="0" smtClean="0"/>
              <a:t>and </a:t>
            </a:r>
            <a:r>
              <a:rPr lang="en-GB" b="1" i="1" dirty="0" smtClean="0"/>
              <a:t>internationally</a:t>
            </a:r>
            <a:r>
              <a:rPr lang="en-GB" dirty="0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767" y="282440"/>
            <a:ext cx="8229600" cy="1143000"/>
          </a:xfrm>
        </p:spPr>
        <p:txBody>
          <a:bodyPr/>
          <a:lstStyle/>
          <a:p>
            <a:r>
              <a:rPr lang="en-GB" dirty="0" smtClean="0"/>
              <a:t>Big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31640"/>
            <a:ext cx="3456384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 smtClean="0"/>
              <a:t>Big Idea 7 </a:t>
            </a:r>
          </a:p>
          <a:p>
            <a:pPr marL="0" indent="0">
              <a:buNone/>
            </a:pPr>
            <a:r>
              <a:rPr lang="en-US" sz="3000" b="1" dirty="0" smtClean="0">
                <a:solidFill>
                  <a:srgbClr val="FF0000"/>
                </a:solidFill>
              </a:rPr>
              <a:t>Governmental actions on inequality</a:t>
            </a:r>
            <a:endParaRPr lang="en-GB" sz="3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000" dirty="0" smtClean="0"/>
              <a:t>The world is a dangerous place, not because of those who do evil, but because of those who look on and do nothing.</a:t>
            </a:r>
          </a:p>
          <a:p>
            <a:pPr marL="0" indent="0" algn="r">
              <a:buNone/>
            </a:pPr>
            <a:r>
              <a:rPr lang="en-US" sz="3000" dirty="0" smtClean="0"/>
              <a:t>Albert Einstein</a:t>
            </a:r>
            <a:r>
              <a:rPr lang="en-GB" sz="3000" dirty="0" smtClean="0"/>
              <a:t>	</a:t>
            </a:r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endParaRPr lang="en-US" sz="30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499992" y="1556792"/>
            <a:ext cx="43924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</a:t>
            </a:r>
            <a:r>
              <a:rPr lang="en-US" dirty="0" smtClean="0"/>
              <a:t>overnments </a:t>
            </a:r>
            <a:r>
              <a:rPr lang="en-US" dirty="0"/>
              <a:t>worldwide came </a:t>
            </a:r>
            <a:r>
              <a:rPr lang="en-US" dirty="0" smtClean="0"/>
              <a:t>together under </a:t>
            </a:r>
            <a:r>
              <a:rPr lang="en-US" dirty="0"/>
              <a:t>the </a:t>
            </a:r>
            <a:r>
              <a:rPr lang="en-US" dirty="0" smtClean="0"/>
              <a:t>UN, </a:t>
            </a:r>
            <a:r>
              <a:rPr lang="en-US" dirty="0"/>
              <a:t>and established the Sustainable Development Goals. The</a:t>
            </a:r>
          </a:p>
          <a:p>
            <a:r>
              <a:rPr lang="en-US" dirty="0"/>
              <a:t>SDGs approach is innovative because the targets apply to all 193 countries. </a:t>
            </a:r>
            <a:r>
              <a:rPr lang="en-US" b="1" dirty="0"/>
              <a:t>Goal 10</a:t>
            </a:r>
          </a:p>
          <a:p>
            <a:r>
              <a:rPr lang="en-US" b="1" dirty="0"/>
              <a:t>is “To reduce inequalities within and between countries” </a:t>
            </a:r>
            <a:r>
              <a:rPr lang="en-US" dirty="0"/>
              <a:t>by </a:t>
            </a:r>
            <a:r>
              <a:rPr lang="en-US" dirty="0" smtClean="0"/>
              <a:t>2030. </a:t>
            </a:r>
          </a:p>
          <a:p>
            <a:r>
              <a:rPr lang="en-US" dirty="0" smtClean="0"/>
              <a:t>This </a:t>
            </a:r>
            <a:r>
              <a:rPr lang="en-US" dirty="0"/>
              <a:t>includes:</a:t>
            </a:r>
          </a:p>
          <a:p>
            <a:r>
              <a:rPr lang="en-US" dirty="0"/>
              <a:t>increasing the income of poor people faster than the national average, reducing the</a:t>
            </a:r>
          </a:p>
          <a:p>
            <a:r>
              <a:rPr lang="en-US" dirty="0"/>
              <a:t>cost for migrants to send money home, and allowing poor countries export goods</a:t>
            </a:r>
          </a:p>
          <a:p>
            <a:r>
              <a:rPr lang="en-US" dirty="0"/>
              <a:t>‘duty-free’. It aims to give poorer countries more say in the global institutions who</a:t>
            </a:r>
          </a:p>
          <a:p>
            <a:r>
              <a:rPr lang="en-US" dirty="0"/>
              <a:t>set the rules, like the World Bank and the </a:t>
            </a:r>
            <a:r>
              <a:rPr lang="en-US" dirty="0" smtClean="0"/>
              <a:t>IMF.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Objectives- Learners will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Know and understand what it means “</a:t>
            </a:r>
            <a:r>
              <a:rPr lang="en-GB" b="1" dirty="0" smtClean="0"/>
              <a:t>government actions</a:t>
            </a:r>
            <a:r>
              <a:rPr lang="en-GB" dirty="0" smtClean="0"/>
              <a:t>” and to be ‘</a:t>
            </a:r>
            <a:r>
              <a:rPr lang="en-GB" b="1" dirty="0" smtClean="0"/>
              <a:t>resistant to change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Reflect on the strategies to overcome resistance</a:t>
            </a:r>
          </a:p>
          <a:p>
            <a:r>
              <a:rPr lang="en-GB" dirty="0" smtClean="0"/>
              <a:t>Identify their role of change makers in bringing government actions</a:t>
            </a:r>
          </a:p>
          <a:p>
            <a:r>
              <a:rPr lang="en-GB" dirty="0" smtClean="0"/>
              <a:t>Use </a:t>
            </a:r>
            <a:r>
              <a:rPr lang="en-GB" dirty="0"/>
              <a:t>skills in group work: sharing, listening, </a:t>
            </a:r>
            <a:r>
              <a:rPr lang="en-GB" dirty="0" smtClean="0"/>
              <a:t>questioning, planning and performing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b="1" dirty="0" smtClean="0"/>
              <a:t>Sustainable Development Goals </a:t>
            </a:r>
            <a:r>
              <a:rPr lang="en-GB" dirty="0" smtClean="0"/>
              <a:t>focus: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10.2    By 2030, empower and promote the social, economic and political inclusion of all, irrespective of age, sex, disability, race, ethnicity, origin, religion or economic or other status </a:t>
            </a:r>
            <a:endParaRPr lang="en-GB" dirty="0" smtClean="0"/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NIKE: Do it Just!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5734"/>
            <a:ext cx="8075240" cy="49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98079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Suggestions for the group:</a:t>
            </a:r>
          </a:p>
          <a:p>
            <a:pPr algn="ctr"/>
            <a:r>
              <a:rPr lang="en-US" dirty="0" smtClean="0"/>
              <a:t>a picture to make it into something eye-catching?</a:t>
            </a:r>
          </a:p>
          <a:p>
            <a:pPr algn="ctr"/>
            <a:r>
              <a:rPr lang="en-US" dirty="0" smtClean="0"/>
              <a:t>Think </a:t>
            </a:r>
            <a:r>
              <a:rPr lang="en-US" dirty="0"/>
              <a:t>of an issue which the group has a good understanding of, and set up a peer education programme with other groups, or pupils from the local school. Could you talk about human rights to a group of young people, or run an activity from Chapter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83" y="1678480"/>
            <a:ext cx="4608449" cy="2620888"/>
          </a:xfrm>
        </p:spPr>
        <p:txBody>
          <a:bodyPr>
            <a:normAutofit fontScale="62500" lnSpcReduction="20000"/>
          </a:bodyPr>
          <a:lstStyle/>
          <a:p>
            <a:pPr marL="0" indent="0" fontAlgn="t">
              <a:buNone/>
            </a:pPr>
            <a:r>
              <a:rPr lang="en-US" b="1" dirty="0" smtClean="0">
                <a:solidFill>
                  <a:srgbClr val="FF0000"/>
                </a:solidFill>
              </a:rPr>
              <a:t>Objectives</a:t>
            </a:r>
            <a:r>
              <a:rPr lang="en-US" dirty="0" smtClean="0"/>
              <a:t>: </a:t>
            </a:r>
          </a:p>
          <a:p>
            <a:pPr lvl="0" fontAlgn="t"/>
            <a:r>
              <a:rPr lang="en-US" dirty="0" smtClean="0"/>
              <a:t>Reduce </a:t>
            </a:r>
            <a:r>
              <a:rPr lang="en-US" dirty="0"/>
              <a:t>the cost for migrants to send money </a:t>
            </a:r>
            <a:r>
              <a:rPr lang="en-US" dirty="0" smtClean="0"/>
              <a:t>home</a:t>
            </a:r>
          </a:p>
          <a:p>
            <a:pPr lvl="0" fontAlgn="t"/>
            <a:r>
              <a:rPr lang="en-US" dirty="0" smtClean="0"/>
              <a:t>Allow </a:t>
            </a:r>
            <a:r>
              <a:rPr lang="en-US" dirty="0"/>
              <a:t>poor countries export goods ‘duty-free</a:t>
            </a:r>
            <a:r>
              <a:rPr lang="en-US" dirty="0" smtClean="0"/>
              <a:t>’</a:t>
            </a:r>
          </a:p>
          <a:p>
            <a:pPr lvl="0" fontAlgn="t"/>
            <a:r>
              <a:rPr lang="en-US" dirty="0"/>
              <a:t>G</a:t>
            </a:r>
            <a:r>
              <a:rPr lang="en-US" dirty="0" smtClean="0"/>
              <a:t>ive </a:t>
            </a:r>
            <a:r>
              <a:rPr lang="en-US" dirty="0"/>
              <a:t>aid and invest more in poor </a:t>
            </a:r>
            <a:r>
              <a:rPr lang="en-US" dirty="0" smtClean="0"/>
              <a:t>countries</a:t>
            </a:r>
          </a:p>
          <a:p>
            <a:pPr lvl="0" fontAlgn="t"/>
            <a:r>
              <a:rPr lang="en-US" dirty="0" smtClean="0"/>
              <a:t>Provide scholarships to pupils and students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817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Public actions</a:t>
            </a:r>
            <a:endParaRPr lang="en-GB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24722" y="5244984"/>
            <a:ext cx="84766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Find what your country does to help other developing countries</a:t>
            </a:r>
            <a:endParaRPr lang="en-US" dirty="0"/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Start a debate on how </a:t>
            </a:r>
            <a:r>
              <a:rPr lang="en-US" dirty="0" smtClean="0"/>
              <a:t>your school may help other schools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103" y="1582183"/>
            <a:ext cx="3812316" cy="26346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5755" y="4223736"/>
            <a:ext cx="5626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Source: </a:t>
            </a:r>
          </a:p>
          <a:p>
            <a:pPr algn="r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://www.youtube.com/watch?v=90fSPVIgE8o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692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Suggestions for the group:</a:t>
            </a:r>
          </a:p>
          <a:p>
            <a:pPr algn="ctr"/>
            <a:r>
              <a:rPr lang="en-US" dirty="0" smtClean="0"/>
              <a:t>a picture to make it into something eye-catching?</a:t>
            </a:r>
          </a:p>
          <a:p>
            <a:pPr algn="ctr"/>
            <a:r>
              <a:rPr lang="en-US" dirty="0" smtClean="0"/>
              <a:t>Think </a:t>
            </a:r>
            <a:r>
              <a:rPr lang="en-US" dirty="0"/>
              <a:t>of an issue which the group has a good understanding of, and set up a peer education programme with other groups, or pupils from the local school. Could you talk about human rights to a group of young people, or run an activity from Chapter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83" y="1678480"/>
            <a:ext cx="4608449" cy="2620888"/>
          </a:xfrm>
        </p:spPr>
        <p:txBody>
          <a:bodyPr>
            <a:normAutofit fontScale="70000" lnSpcReduction="20000"/>
          </a:bodyPr>
          <a:lstStyle/>
          <a:p>
            <a:pPr marL="0" indent="0" fontAlgn="t">
              <a:buNone/>
            </a:pPr>
            <a:r>
              <a:rPr lang="en-US" b="1" dirty="0" smtClean="0">
                <a:solidFill>
                  <a:srgbClr val="FF0000"/>
                </a:solidFill>
              </a:rPr>
              <a:t>Objectives</a:t>
            </a:r>
            <a:r>
              <a:rPr lang="en-US" dirty="0" smtClean="0"/>
              <a:t>: </a:t>
            </a:r>
          </a:p>
          <a:p>
            <a:pPr lvl="0" fontAlgn="t"/>
            <a:r>
              <a:rPr lang="en-US" dirty="0" smtClean="0"/>
              <a:t>Attracting </a:t>
            </a:r>
            <a:r>
              <a:rPr lang="en-US" dirty="0"/>
              <a:t>others to </a:t>
            </a:r>
            <a:r>
              <a:rPr lang="en-US" dirty="0" smtClean="0"/>
              <a:t>the </a:t>
            </a:r>
            <a:r>
              <a:rPr lang="en-US" dirty="0"/>
              <a:t>cause</a:t>
            </a:r>
          </a:p>
          <a:p>
            <a:pPr lvl="0" fontAlgn="t"/>
            <a:r>
              <a:rPr lang="en-US" dirty="0" smtClean="0"/>
              <a:t>Getting media reflect</a:t>
            </a:r>
          </a:p>
          <a:p>
            <a:pPr lvl="0" fontAlgn="t"/>
            <a:r>
              <a:rPr lang="en-US" dirty="0" smtClean="0"/>
              <a:t>Showing those </a:t>
            </a:r>
            <a:r>
              <a:rPr lang="en-US" dirty="0"/>
              <a:t>in power that people are </a:t>
            </a:r>
            <a:r>
              <a:rPr lang="en-US" dirty="0" smtClean="0"/>
              <a:t>watching!</a:t>
            </a:r>
          </a:p>
          <a:p>
            <a:pPr lvl="0" fontAlgn="t"/>
            <a:r>
              <a:rPr lang="en-US" dirty="0" smtClean="0"/>
              <a:t>Delivering </a:t>
            </a:r>
            <a:r>
              <a:rPr lang="en-US" dirty="0"/>
              <a:t>an instant and uncomplicated message, raising awareness, and sowing </a:t>
            </a:r>
            <a:r>
              <a:rPr lang="en-US" dirty="0" smtClean="0"/>
              <a:t>seeds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817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Public actions</a:t>
            </a:r>
            <a:endParaRPr lang="en-GB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267816" y="4653136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Write </a:t>
            </a:r>
            <a:r>
              <a:rPr lang="en-US" dirty="0"/>
              <a:t>a song, or a musical, or your own play, and take it onto the street.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Make </a:t>
            </a:r>
            <a:r>
              <a:rPr lang="en-US" dirty="0"/>
              <a:t>a banner, and stage a demonstration outside a local company to protest about pollution, outsourcing jobs, </a:t>
            </a:r>
            <a:r>
              <a:rPr lang="en-US" dirty="0" err="1"/>
              <a:t>labour</a:t>
            </a:r>
            <a:r>
              <a:rPr lang="en-US" dirty="0"/>
              <a:t> rights, or whatever may be relevant.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Create </a:t>
            </a:r>
            <a:r>
              <a:rPr lang="en-US" dirty="0"/>
              <a:t>posters or leaflets about </a:t>
            </a:r>
            <a:r>
              <a:rPr lang="en-US" dirty="0" smtClean="0"/>
              <a:t>the issue</a:t>
            </a:r>
            <a:r>
              <a:rPr lang="en-US" dirty="0"/>
              <a:t>, and </a:t>
            </a:r>
            <a:r>
              <a:rPr lang="en-US" dirty="0" smtClean="0"/>
              <a:t>put </a:t>
            </a:r>
            <a:r>
              <a:rPr lang="en-US" dirty="0"/>
              <a:t>them up in public places.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Set </a:t>
            </a:r>
            <a:r>
              <a:rPr lang="en-US" dirty="0"/>
              <a:t>up a Facebook page to talk about your issue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103" y="1582183"/>
            <a:ext cx="3812316" cy="26346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5755" y="4223736"/>
            <a:ext cx="5626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Source: </a:t>
            </a:r>
          </a:p>
          <a:p>
            <a:pPr algn="r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://www.youtube.com/watch?v=90fSPVIgE8o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848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0428" y="116632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94594"/>
            <a:ext cx="4577596" cy="3024336"/>
          </a:xfrm>
        </p:spPr>
        <p:txBody>
          <a:bodyPr>
            <a:normAutofit fontScale="77500" lnSpcReduction="20000"/>
          </a:bodyPr>
          <a:lstStyle/>
          <a:p>
            <a:pPr marL="0" indent="0" fontAlgn="t">
              <a:buNone/>
            </a:pPr>
            <a:r>
              <a:rPr lang="en-US" sz="3900" b="1" dirty="0">
                <a:solidFill>
                  <a:srgbClr val="FF0000"/>
                </a:solidFill>
              </a:rPr>
              <a:t>Objectives</a:t>
            </a:r>
          </a:p>
          <a:p>
            <a:pPr fontAlgn="t"/>
            <a:r>
              <a:rPr lang="en-US" dirty="0"/>
              <a:t>F</a:t>
            </a:r>
            <a:r>
              <a:rPr lang="en-US" dirty="0" smtClean="0"/>
              <a:t>inal </a:t>
            </a:r>
            <a:r>
              <a:rPr lang="en-US" dirty="0"/>
              <a:t>target of a human rights </a:t>
            </a:r>
            <a:r>
              <a:rPr lang="en-US" dirty="0" smtClean="0"/>
              <a:t>campaign</a:t>
            </a:r>
          </a:p>
          <a:p>
            <a:pPr fontAlgn="t"/>
            <a:r>
              <a:rPr lang="en-US" dirty="0" smtClean="0"/>
              <a:t>It is result </a:t>
            </a:r>
            <a:r>
              <a:rPr lang="en-US" dirty="0"/>
              <a:t>of a number of </a:t>
            </a:r>
            <a:r>
              <a:rPr lang="en-US" dirty="0" smtClean="0"/>
              <a:t>pressures </a:t>
            </a:r>
            <a:r>
              <a:rPr lang="en-US" dirty="0"/>
              <a:t>from various sources. </a:t>
            </a:r>
            <a:endParaRPr lang="en-US" dirty="0" smtClean="0"/>
          </a:p>
          <a:p>
            <a:pPr fontAlgn="t"/>
            <a:r>
              <a:rPr lang="en-US" dirty="0" smtClean="0"/>
              <a:t>To </a:t>
            </a:r>
            <a:r>
              <a:rPr lang="en-US" dirty="0"/>
              <a:t>exert pressure </a:t>
            </a:r>
            <a:r>
              <a:rPr lang="en-US" dirty="0" smtClean="0"/>
              <a:t>through co-operation or protest/pressure</a:t>
            </a:r>
            <a:r>
              <a:rPr lang="en-US" dirty="0"/>
              <a:t>.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412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solidFill>
                  <a:srgbClr val="FF0000"/>
                </a:solidFill>
              </a:rPr>
              <a:t>#NOLB </a:t>
            </a:r>
            <a:r>
              <a:rPr lang="en-GB" dirty="0" smtClean="0"/>
              <a:t>Changing the policy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67816" y="4653136"/>
            <a:ext cx="84766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Suggestions for the group</a:t>
            </a:r>
            <a:r>
              <a:rPr lang="en-US" b="1" dirty="0" smtClean="0"/>
              <a:t>: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Contact </a:t>
            </a:r>
            <a:r>
              <a:rPr lang="en-US" dirty="0"/>
              <a:t>local figures responsible for a particular decision; contact opposition politicians or others with influence over policy. Ask for a meeting or </a:t>
            </a:r>
            <a:r>
              <a:rPr lang="en-US" dirty="0" err="1"/>
              <a:t>organise</a:t>
            </a:r>
            <a:r>
              <a:rPr lang="en-US" dirty="0"/>
              <a:t> a public hearing and invite them all to attend.</a:t>
            </a:r>
          </a:p>
          <a:p>
            <a:pPr marL="285750" indent="-285750" fontAlgn="t">
              <a:buFont typeface="Arial" panose="020B0604020202020204" pitchFamily="34" charset="0"/>
              <a:buChar char="•"/>
            </a:pPr>
            <a:r>
              <a:rPr lang="en-US" dirty="0" smtClean="0"/>
              <a:t>Draw </a:t>
            </a:r>
            <a:r>
              <a:rPr lang="en-US" dirty="0"/>
              <a:t>up a petition and gather as many signatures as possible. Invite the media to be present when you deliver it to the individual you are hoping to influence</a:t>
            </a:r>
            <a:r>
              <a:rPr lang="en-US" dirty="0" smtClean="0"/>
              <a:t>.</a:t>
            </a:r>
            <a:endParaRPr lang="en-US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613" y="1052736"/>
            <a:ext cx="2846655" cy="370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2298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9" y="792486"/>
            <a:ext cx="7898832" cy="49338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5726291"/>
            <a:ext cx="88569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Social change </a:t>
            </a:r>
            <a:r>
              <a:rPr lang="en-US" sz="2000" dirty="0"/>
              <a:t>refers to any modifications in </a:t>
            </a:r>
            <a:r>
              <a:rPr lang="en-US" sz="2000" dirty="0" smtClean="0"/>
              <a:t>the established </a:t>
            </a:r>
            <a:r>
              <a:rPr lang="en-US" sz="2000" dirty="0"/>
              <a:t>patterns of inter-human relationship and standard </a:t>
            </a:r>
            <a:r>
              <a:rPr lang="en-US" sz="2000" dirty="0" smtClean="0"/>
              <a:t>of conduct. </a:t>
            </a:r>
            <a:r>
              <a:rPr lang="en-US" sz="2000" b="1" dirty="0" smtClean="0">
                <a:solidFill>
                  <a:srgbClr val="0070C0"/>
                </a:solidFill>
              </a:rPr>
              <a:t>Change is</a:t>
            </a:r>
            <a:r>
              <a:rPr lang="en-US" sz="2000" b="1" dirty="0" smtClean="0"/>
              <a:t>: </a:t>
            </a:r>
            <a:r>
              <a:rPr lang="en-US" sz="2000" dirty="0" smtClean="0"/>
              <a:t>Social, Universal, Continuous, Inevitable, Temporal 		              </a:t>
            </a:r>
            <a:r>
              <a:rPr lang="en-US" sz="1400" dirty="0" smtClean="0"/>
              <a:t>Video</a:t>
            </a:r>
            <a:r>
              <a:rPr lang="en-US" sz="2000" dirty="0" smtClean="0"/>
              <a:t>: 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://www.youtube.com/watch?v=hcz1aZ60k7w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507413" y="3212976"/>
            <a:ext cx="26103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Main factors of </a:t>
            </a:r>
            <a:r>
              <a:rPr lang="en-US" b="1" dirty="0" smtClean="0">
                <a:solidFill>
                  <a:srgbClr val="FF0000"/>
                </a:solidFill>
              </a:rPr>
              <a:t>Change</a:t>
            </a:r>
            <a:r>
              <a:rPr lang="en-US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Demographic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Biological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Cultural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Technological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smtClean="0"/>
              <a:t>Environmental</a:t>
            </a:r>
            <a:endParaRPr lang="en-US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 </a:t>
            </a:r>
            <a:r>
              <a:rPr lang="en-US" b="1" dirty="0" smtClean="0"/>
              <a:t>Psychological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2899" y="221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Resistance to </a:t>
            </a:r>
            <a:r>
              <a:rPr lang="en-GB" dirty="0" smtClean="0">
                <a:solidFill>
                  <a:srgbClr val="FF0000"/>
                </a:solidFill>
              </a:rPr>
              <a:t>change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61640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1896</TotalTime>
  <Words>1120</Words>
  <Application>Microsoft Office PowerPoint</Application>
  <PresentationFormat>On-screen Show (4:3)</PresentationFormat>
  <Paragraphs>141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Prompt</vt:lpstr>
      <vt:lpstr>Raleway</vt:lpstr>
      <vt:lpstr>Raleway ExtraBold</vt:lpstr>
      <vt:lpstr>Times New Roman</vt:lpstr>
      <vt:lpstr>Wingdings</vt:lpstr>
      <vt:lpstr>Office Theme</vt:lpstr>
      <vt:lpstr>Reduce Inequalities Lesson 4 </vt:lpstr>
      <vt:lpstr>PowerPoint Presentation</vt:lpstr>
      <vt:lpstr>Big ideas</vt:lpstr>
      <vt:lpstr>Learning Objectives- Learners will</vt:lpstr>
      <vt:lpstr>NIKE: Do it Just!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Marina Stefanova</cp:lastModifiedBy>
  <cp:revision>132</cp:revision>
  <dcterms:created xsi:type="dcterms:W3CDTF">2018-04-04T16:00:42Z</dcterms:created>
  <dcterms:modified xsi:type="dcterms:W3CDTF">2020-01-14T09:59:53Z</dcterms:modified>
</cp:coreProperties>
</file>